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ora Medium"/>
      <p:regular r:id="rId17"/>
    </p:embeddedFont>
    <p:embeddedFont>
      <p:font typeface="Sora Medium"/>
      <p:regular r:id="rId18"/>
    </p:embeddedFont>
    <p:embeddedFont>
      <p:font typeface="Noto Sans TC"/>
      <p:regular r:id="rId19"/>
    </p:embeddedFont>
    <p:embeddedFont>
      <p:font typeface="Noto Sans TC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10.png>
</file>

<file path=ppt/media/image-3-11.png>
</file>

<file path=ppt/media/image-3-12.svg>
</file>

<file path=ppt/media/image-3-2.png>
</file>

<file path=ppt/media/image-3-3.svg>
</file>

<file path=ppt/media/image-3-4.png>
</file>

<file path=ppt/media/image-3-5.png>
</file>

<file path=ppt/media/image-3-6.svg>
</file>

<file path=ppt/media/image-3-7.png>
</file>

<file path=ppt/media/image-3-8.png>
</file>

<file path=ppt/media/image-3-9.sv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8-1.png>
</file>

<file path=ppt/media/image-8-10.png>
</file>

<file path=ppt/media/image-8-2.png>
</file>

<file path=ppt/media/image-8-3.png>
</file>

<file path=ppt/media/image-8-4.png>
</file>

<file path=ppt/media/image-8-5.png>
</file>

<file path=ppt/media/image-8-6.png>
</file>

<file path=ppt/media/image-8-7.png>
</file>

<file path=ppt/media/image-8-8.png>
</file>

<file path=ppt/media/image-8-9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image" Target="../media/image-3-10.png"/><Relationship Id="rId11" Type="http://schemas.openxmlformats.org/officeDocument/2006/relationships/image" Target="../media/image-3-11.png"/><Relationship Id="rId12" Type="http://schemas.openxmlformats.org/officeDocument/2006/relationships/image" Target="../media/image-3-12.svg"/><Relationship Id="rId13" Type="http://schemas.openxmlformats.org/officeDocument/2006/relationships/slideLayout" Target="../slideLayouts/slideLayout4.xml"/><Relationship Id="rId1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image" Target="../media/image-8-7.png"/><Relationship Id="rId8" Type="http://schemas.openxmlformats.org/officeDocument/2006/relationships/image" Target="../media/image-8-8.png"/><Relationship Id="rId9" Type="http://schemas.openxmlformats.org/officeDocument/2006/relationships/image" Target="../media/image-8-9.png"/><Relationship Id="rId10" Type="http://schemas.openxmlformats.org/officeDocument/2006/relationships/image" Target="../media/image-8-10.png"/><Relationship Id="rId11" Type="http://schemas.openxmlformats.org/officeDocument/2006/relationships/slideLayout" Target="../slideLayouts/slideLayout9.xml"/><Relationship Id="rId1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048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RepoLens 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04404"/>
            <a:ext cx="65589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Recruiter-Style GitHub Repository Evaluation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4988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Transforming GitHub repositories from code storage into career-launching portfolios through intelligent, recruiter-focused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28543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Bridging Students and Recruiters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225397"/>
            <a:ext cx="2367558" cy="598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85%</a:t>
            </a:r>
            <a:endParaRPr lang="en-US" sz="4700" dirty="0"/>
          </a:p>
        </p:txBody>
      </p:sp>
      <p:sp>
        <p:nvSpPr>
          <p:cNvPr id="5" name="Text 2"/>
          <p:cNvSpPr/>
          <p:nvPr/>
        </p:nvSpPr>
        <p:spPr>
          <a:xfrm>
            <a:off x="6280190" y="3050977"/>
            <a:ext cx="2367558" cy="566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Improved First Impressions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3726775"/>
            <a:ext cx="2367558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Portfolios receive higher recruiter engagement after RepoLens optimization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874562" y="2225397"/>
            <a:ext cx="2367558" cy="598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3.2x</a:t>
            </a:r>
            <a:endParaRPr lang="en-US" sz="4700" dirty="0"/>
          </a:p>
        </p:txBody>
      </p:sp>
      <p:sp>
        <p:nvSpPr>
          <p:cNvPr id="8" name="Text 5"/>
          <p:cNvSpPr/>
          <p:nvPr/>
        </p:nvSpPr>
        <p:spPr>
          <a:xfrm>
            <a:off x="8874562" y="3050977"/>
            <a:ext cx="2367558" cy="566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Interview Conversion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874562" y="3726775"/>
            <a:ext cx="2367558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Users report significant increases in technical interview invitations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11468933" y="2225397"/>
            <a:ext cx="2367558" cy="598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47%</a:t>
            </a:r>
            <a:endParaRPr lang="en-US" sz="4700" dirty="0"/>
          </a:p>
        </p:txBody>
      </p:sp>
      <p:sp>
        <p:nvSpPr>
          <p:cNvPr id="11" name="Text 8"/>
          <p:cNvSpPr/>
          <p:nvPr/>
        </p:nvSpPr>
        <p:spPr>
          <a:xfrm>
            <a:off x="11518583" y="3050977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Time Saved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468933" y="3443288"/>
            <a:ext cx="2367558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Faster portfolio improvements through prioritized, focused guidance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280190" y="4899187"/>
            <a:ext cx="7556421" cy="30242"/>
          </a:xfrm>
          <a:prstGeom prst="rect">
            <a:avLst/>
          </a:prstGeom>
          <a:solidFill>
            <a:srgbClr val="E0D6DE">
              <a:alpha val="5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280190" y="5314950"/>
            <a:ext cx="3556873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From Code Dump to Career Asset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280190" y="6176724"/>
            <a:ext cx="3556873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RepoLens transforms GitHub from a simple code storage platform into a powerful portfolio that actively advances your career prospects.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10287357" y="5314950"/>
            <a:ext cx="3556873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Education Meets Evaluation</a:t>
            </a:r>
            <a:endParaRPr lang="en-US" sz="2100" dirty="0"/>
          </a:p>
        </p:txBody>
      </p:sp>
      <p:sp>
        <p:nvSpPr>
          <p:cNvPr id="17" name="Text 14"/>
          <p:cNvSpPr/>
          <p:nvPr/>
        </p:nvSpPr>
        <p:spPr>
          <a:xfrm>
            <a:off x="10287357" y="6176724"/>
            <a:ext cx="3556873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By combining teaching with assessment, RepoLens creates developers who understand professional standards and know how to meet them.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66919"/>
            <a:ext cx="7466648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Student Portfolio Problem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2151340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Blind Spot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93790" y="2645331"/>
            <a:ext cx="3543062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Students upload GitHub projects without understanding what recruiters actually look for. They assume code quality alone matters, missing critical presentation elements.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4814768" y="2151340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Metric Trap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814768" y="2645331"/>
            <a:ext cx="3543062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Existing tools show stars, commits, and language breakdowns—but these numbers don't translate to hiring decisions. No clear verdict means no direction.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793790" y="4577477"/>
            <a:ext cx="433745" cy="433745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1420297" y="4643676"/>
            <a:ext cx="335065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No Clear Readiness Verdict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420297" y="5060513"/>
            <a:ext cx="692991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Students can't tell if their repository would impress or disappoint a hiring manager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793790" y="6062782"/>
            <a:ext cx="433745" cy="433745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1420297" y="6128980"/>
            <a:ext cx="262116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Missing Prioritization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420297" y="6545818"/>
            <a:ext cx="692991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Without guidance on what to fix first, improvements feel overwhelming and scattered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2226"/>
            <a:ext cx="10103287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Why Current Solutions Miss the Mark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93790" y="1766530"/>
            <a:ext cx="6413659" cy="2792730"/>
          </a:xfrm>
          <a:prstGeom prst="roundRect">
            <a:avLst>
              <a:gd name="adj" fmla="val 1157"/>
            </a:avLst>
          </a:prstGeom>
          <a:solidFill>
            <a:srgbClr val="26262B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9174" y="1981914"/>
            <a:ext cx="646390" cy="64639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86934" y="2159556"/>
            <a:ext cx="290870" cy="29087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09174" y="2843689"/>
            <a:ext cx="3471982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Metrics Without Meaning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009174" y="3309461"/>
            <a:ext cx="598289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Tools report numbers but don't explain how recruiters interpret them. A repository with 100 commits might still fail screening.</a:t>
            </a:r>
            <a:endParaRPr lang="en-US" sz="1650" dirty="0"/>
          </a:p>
        </p:txBody>
      </p:sp>
      <p:sp>
        <p:nvSpPr>
          <p:cNvPr id="8" name="Shape 4"/>
          <p:cNvSpPr/>
          <p:nvPr/>
        </p:nvSpPr>
        <p:spPr>
          <a:xfrm>
            <a:off x="7422833" y="1766530"/>
            <a:ext cx="6413778" cy="2792730"/>
          </a:xfrm>
          <a:prstGeom prst="roundRect">
            <a:avLst>
              <a:gd name="adj" fmla="val 1157"/>
            </a:avLst>
          </a:prstGeom>
          <a:solidFill>
            <a:srgbClr val="26262B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8217" y="1981914"/>
            <a:ext cx="646390" cy="646390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15977" y="2159556"/>
            <a:ext cx="290870" cy="2908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38217" y="284368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No Strategic Focus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38217" y="3309461"/>
            <a:ext cx="5983010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 weaknesses treated equally means students waste time on minor issues while critical problems remain unaddressed.</a:t>
            </a:r>
            <a:endParaRPr lang="en-US" sz="1650" dirty="0"/>
          </a:p>
        </p:txBody>
      </p:sp>
      <p:sp>
        <p:nvSpPr>
          <p:cNvPr id="13" name="Shape 7"/>
          <p:cNvSpPr/>
          <p:nvPr/>
        </p:nvSpPr>
        <p:spPr>
          <a:xfrm>
            <a:off x="793790" y="4774644"/>
            <a:ext cx="6413659" cy="2792730"/>
          </a:xfrm>
          <a:prstGeom prst="roundRect">
            <a:avLst>
              <a:gd name="adj" fmla="val 1157"/>
            </a:avLst>
          </a:prstGeom>
          <a:solidFill>
            <a:srgbClr val="26262B"/>
          </a:solidFill>
          <a:ln/>
        </p:spPr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9174" y="4990028"/>
            <a:ext cx="646390" cy="646390"/>
          </a:xfrm>
          <a:prstGeom prst="rect">
            <a:avLst/>
          </a:prstGeom>
        </p:spPr>
      </p:pic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86934" y="5167670"/>
            <a:ext cx="290870" cy="290870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09174" y="5851803"/>
            <a:ext cx="359068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Zero Actionable Guidance</a:t>
            </a:r>
            <a:endParaRPr lang="en-US" sz="2100" dirty="0"/>
          </a:p>
        </p:txBody>
      </p:sp>
      <p:sp>
        <p:nvSpPr>
          <p:cNvPr id="17" name="Text 9"/>
          <p:cNvSpPr/>
          <p:nvPr/>
        </p:nvSpPr>
        <p:spPr>
          <a:xfrm>
            <a:off x="1009174" y="6317575"/>
            <a:ext cx="598289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Identifying problems without solutions leaves developers stuck, unable to bridge the gap between current state and recruiter expectations.</a:t>
            </a:r>
            <a:endParaRPr lang="en-US" sz="1650" dirty="0"/>
          </a:p>
        </p:txBody>
      </p:sp>
      <p:sp>
        <p:nvSpPr>
          <p:cNvPr id="18" name="Shape 10"/>
          <p:cNvSpPr/>
          <p:nvPr/>
        </p:nvSpPr>
        <p:spPr>
          <a:xfrm>
            <a:off x="7422833" y="4774644"/>
            <a:ext cx="6413778" cy="2792730"/>
          </a:xfrm>
          <a:prstGeom prst="roundRect">
            <a:avLst>
              <a:gd name="adj" fmla="val 1157"/>
            </a:avLst>
          </a:prstGeom>
          <a:solidFill>
            <a:srgbClr val="26262B"/>
          </a:solidFill>
          <a:ln/>
        </p:spPr>
      </p:sp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8217" y="4990028"/>
            <a:ext cx="646390" cy="646390"/>
          </a:xfrm>
          <a:prstGeom prst="rect">
            <a:avLst/>
          </a:prstGeom>
        </p:spPr>
      </p:pic>
      <p:pic>
        <p:nvPicPr>
          <p:cNvPr id="20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15977" y="5167670"/>
            <a:ext cx="290870" cy="290870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7638217" y="5851803"/>
            <a:ext cx="2785705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Industry Disconnect</a:t>
            </a:r>
            <a:endParaRPr lang="en-US" sz="2100" dirty="0"/>
          </a:p>
        </p:txBody>
      </p:sp>
      <p:sp>
        <p:nvSpPr>
          <p:cNvPr id="22" name="Text 12"/>
          <p:cNvSpPr/>
          <p:nvPr/>
        </p:nvSpPr>
        <p:spPr>
          <a:xfrm>
            <a:off x="7638217" y="6317575"/>
            <a:ext cx="5983010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Students remain unaware of real-world hiring criteria, continuing to build portfolios that don't align with professional standards.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70585"/>
            <a:ext cx="7281982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RepoLens AI: The Core Innovation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793790" y="1657350"/>
            <a:ext cx="7556421" cy="1297900"/>
          </a:xfrm>
          <a:prstGeom prst="roundRect">
            <a:avLst>
              <a:gd name="adj" fmla="val 8454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30" y="1657350"/>
            <a:ext cx="91440" cy="12979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55251" y="1850231"/>
            <a:ext cx="3938349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Recruiter Mindset, Not Just Analysis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1055251" y="2218015"/>
            <a:ext cx="710207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RepoLens evaluates repositories through the lens of hiring managers, asking "Would I interview this candidate?" rather than just counting metrics.</a:t>
            </a:r>
            <a:endParaRPr lang="en-US" sz="1300" dirty="0"/>
          </a:p>
        </p:txBody>
      </p:sp>
      <p:sp>
        <p:nvSpPr>
          <p:cNvPr id="8" name="Shape 4"/>
          <p:cNvSpPr/>
          <p:nvPr/>
        </p:nvSpPr>
        <p:spPr>
          <a:xfrm>
            <a:off x="793790" y="3125272"/>
            <a:ext cx="7556421" cy="1297900"/>
          </a:xfrm>
          <a:prstGeom prst="roundRect">
            <a:avLst>
              <a:gd name="adj" fmla="val 8454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30" y="3125272"/>
            <a:ext cx="91440" cy="12979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5251" y="3318153"/>
            <a:ext cx="214907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Clear Binary Verdict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1055251" y="3685937"/>
            <a:ext cx="710207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Every repository receives a definitive assessment: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Production Ready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or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Needs Improvement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 No ambiguity, just clarity on where you stand.</a:t>
            </a:r>
            <a:endParaRPr lang="en-US" sz="1300" dirty="0"/>
          </a:p>
        </p:txBody>
      </p:sp>
      <p:sp>
        <p:nvSpPr>
          <p:cNvPr id="12" name="Shape 7"/>
          <p:cNvSpPr/>
          <p:nvPr/>
        </p:nvSpPr>
        <p:spPr>
          <a:xfrm>
            <a:off x="793790" y="4593193"/>
            <a:ext cx="7556421" cy="1297900"/>
          </a:xfrm>
          <a:prstGeom prst="roundRect">
            <a:avLst>
              <a:gd name="adj" fmla="val 8454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930" y="4593193"/>
            <a:ext cx="91440" cy="129790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55251" y="4786074"/>
            <a:ext cx="3472934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Critical Weakness Identification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1055251" y="5153858"/>
            <a:ext cx="710207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system highlights the specific issues that would cause recruiters to pass on your profile, focusing on deal-breakers rather than nice-to-haves.</a:t>
            </a:r>
            <a:endParaRPr lang="en-US" sz="1300" dirty="0"/>
          </a:p>
        </p:txBody>
      </p:sp>
      <p:sp>
        <p:nvSpPr>
          <p:cNvPr id="16" name="Shape 10"/>
          <p:cNvSpPr/>
          <p:nvPr/>
        </p:nvSpPr>
        <p:spPr>
          <a:xfrm>
            <a:off x="793790" y="6061115"/>
            <a:ext cx="7556421" cy="1297900"/>
          </a:xfrm>
          <a:prstGeom prst="roundRect">
            <a:avLst>
              <a:gd name="adj" fmla="val 8454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930" y="6061115"/>
            <a:ext cx="91440" cy="129790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055251" y="6253996"/>
            <a:ext cx="2419469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Prioritized Action Plan</a:t>
            </a:r>
            <a:endParaRPr lang="en-US" sz="1650" dirty="0"/>
          </a:p>
        </p:txBody>
      </p:sp>
      <p:sp>
        <p:nvSpPr>
          <p:cNvPr id="19" name="Text 12"/>
          <p:cNvSpPr/>
          <p:nvPr/>
        </p:nvSpPr>
        <p:spPr>
          <a:xfrm>
            <a:off x="1055251" y="6621780"/>
            <a:ext cx="710207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Get exact guidance on what to fix first, with explanations of why each improvement matters to hiring decisions.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7818" y="501134"/>
            <a:ext cx="6178629" cy="569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What Sets RepoLens Apart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7818" y="1548765"/>
            <a:ext cx="5075158" cy="50751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38424" y="1548765"/>
            <a:ext cx="7561778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"Most tools show metrics. RepoLens acts like a recruiter."</a:t>
            </a:r>
            <a:endParaRPr lang="en-US" sz="2150" dirty="0"/>
          </a:p>
        </p:txBody>
      </p:sp>
      <p:sp>
        <p:nvSpPr>
          <p:cNvPr id="5" name="Shape 2"/>
          <p:cNvSpPr/>
          <p:nvPr/>
        </p:nvSpPr>
        <p:spPr>
          <a:xfrm>
            <a:off x="6165175" y="1548765"/>
            <a:ext cx="22860" cy="683419"/>
          </a:xfrm>
          <a:prstGeom prst="rect">
            <a:avLst/>
          </a:prstGeom>
          <a:solidFill>
            <a:srgbClr val="97B8FF"/>
          </a:solidFill>
          <a:ln/>
        </p:spPr>
      </p:sp>
      <p:sp>
        <p:nvSpPr>
          <p:cNvPr id="6" name="Text 3"/>
          <p:cNvSpPr/>
          <p:nvPr/>
        </p:nvSpPr>
        <p:spPr>
          <a:xfrm>
            <a:off x="6165175" y="2437090"/>
            <a:ext cx="7835027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fundamental difference: RepoLens doesn't just measure—it judges. It gives verdicts, highlights critical weaknesses, and provides exact fix-first instructions.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165175" y="3184207"/>
            <a:ext cx="7835027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While other platforms focus on </a:t>
            </a:r>
            <a:pPr algn="l" indent="0" marL="0">
              <a:lnSpc>
                <a:spcPts val="2250"/>
              </a:lnSpc>
              <a:buNone/>
            </a:pPr>
            <a:r>
              <a:rPr lang="en-US" sz="1400" i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what exists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RepoLens focuses on </a:t>
            </a:r>
            <a:pPr algn="l" indent="0" marL="0">
              <a:lnSpc>
                <a:spcPts val="2250"/>
              </a:lnSpc>
              <a:buNone/>
            </a:pPr>
            <a:r>
              <a:rPr lang="en-US" sz="1400" i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what matters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for landing interviews and job offers.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37818" y="7033736"/>
            <a:ext cx="4330065" cy="1341477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819983" y="7215902"/>
            <a:ext cx="2351842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Decisions Over Data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19983" y="7609880"/>
            <a:ext cx="3965734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Actionable verdicts that directly translate to career outcomes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5150048" y="7033736"/>
            <a:ext cx="4330184" cy="1341477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5332214" y="7215902"/>
            <a:ext cx="2453878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Context Over Counts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332214" y="7609880"/>
            <a:ext cx="3965853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Understanding why numbers matter in recruitment contexts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9662398" y="7033736"/>
            <a:ext cx="4330065" cy="1341477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5" name="Text 12"/>
          <p:cNvSpPr/>
          <p:nvPr/>
        </p:nvSpPr>
        <p:spPr>
          <a:xfrm>
            <a:off x="9844564" y="7215902"/>
            <a:ext cx="2767370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Strategy Over Statistics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844564" y="7609880"/>
            <a:ext cx="3965734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Prioritized improvements aligned with hiring priorities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30248"/>
            <a:ext cx="5273993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Education Before Evaluation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280190" y="1712119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01</a:t>
            </a:r>
            <a:endParaRPr lang="en-US" sz="11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47267"/>
            <a:ext cx="7556421" cy="1524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2051447"/>
            <a:ext cx="270712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Learn Recruiter Expectations</a:t>
            </a:r>
            <a:endParaRPr lang="en-US" sz="1450" dirty="0"/>
          </a:p>
        </p:txBody>
      </p:sp>
      <p:sp>
        <p:nvSpPr>
          <p:cNvPr id="7" name="Text 3"/>
          <p:cNvSpPr/>
          <p:nvPr/>
        </p:nvSpPr>
        <p:spPr>
          <a:xfrm>
            <a:off x="6280190" y="2370177"/>
            <a:ext cx="75564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Before evaluation, RepoLens teaches students exactly what hiring managers look for in GitHub portfolios.</a:t>
            </a:r>
            <a:endParaRPr lang="en-US" sz="1150" dirty="0"/>
          </a:p>
        </p:txBody>
      </p:sp>
      <p:sp>
        <p:nvSpPr>
          <p:cNvPr id="8" name="Text 4"/>
          <p:cNvSpPr/>
          <p:nvPr/>
        </p:nvSpPr>
        <p:spPr>
          <a:xfrm>
            <a:off x="6280190" y="2863810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02</a:t>
            </a:r>
            <a:endParaRPr lang="en-US" sz="11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084195"/>
            <a:ext cx="7556421" cy="152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280190" y="3203138"/>
            <a:ext cx="1920240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Build With Guidance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6280190" y="3521869"/>
            <a:ext cx="75564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Interactive tutorials guide users through creating recruiter-ready projects from the ground up.</a:t>
            </a:r>
            <a:endParaRPr lang="en-US" sz="1150" dirty="0"/>
          </a:p>
        </p:txBody>
      </p:sp>
      <p:sp>
        <p:nvSpPr>
          <p:cNvPr id="12" name="Text 7"/>
          <p:cNvSpPr/>
          <p:nvPr/>
        </p:nvSpPr>
        <p:spPr>
          <a:xfrm>
            <a:off x="6280190" y="4015502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03</a:t>
            </a:r>
            <a:endParaRPr lang="en-US" sz="11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221242"/>
            <a:ext cx="7556421" cy="1524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280190" y="4354830"/>
            <a:ext cx="2424232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Evaluate With Confidence</a:t>
            </a:r>
            <a:endParaRPr lang="en-US" sz="1450" dirty="0"/>
          </a:p>
        </p:txBody>
      </p:sp>
      <p:sp>
        <p:nvSpPr>
          <p:cNvPr id="15" name="Text 9"/>
          <p:cNvSpPr/>
          <p:nvPr/>
        </p:nvSpPr>
        <p:spPr>
          <a:xfrm>
            <a:off x="6280190" y="4673560"/>
            <a:ext cx="75564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Armed with knowledge, students can self-assess and iterate before final evaluation.</a:t>
            </a:r>
            <a:endParaRPr lang="en-US" sz="1150" dirty="0"/>
          </a:p>
        </p:txBody>
      </p:sp>
      <p:sp>
        <p:nvSpPr>
          <p:cNvPr id="16" name="Text 10"/>
          <p:cNvSpPr/>
          <p:nvPr/>
        </p:nvSpPr>
        <p:spPr>
          <a:xfrm>
            <a:off x="6280190" y="5167193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04</a:t>
            </a:r>
            <a:endParaRPr lang="en-US" sz="11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5358170"/>
            <a:ext cx="7556421" cy="1524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280190" y="5506522"/>
            <a:ext cx="215157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Avoid Common Pitfalls</a:t>
            </a:r>
            <a:endParaRPr lang="en-US" sz="1450" dirty="0"/>
          </a:p>
        </p:txBody>
      </p:sp>
      <p:sp>
        <p:nvSpPr>
          <p:cNvPr id="19" name="Text 12"/>
          <p:cNvSpPr/>
          <p:nvPr/>
        </p:nvSpPr>
        <p:spPr>
          <a:xfrm>
            <a:off x="6280190" y="5825252"/>
            <a:ext cx="75564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Proactive education reduces portfolio rejection rates by addressing issues before they become problems.</a:t>
            </a:r>
            <a:endParaRPr lang="en-US" sz="1150" dirty="0"/>
          </a:p>
        </p:txBody>
      </p:sp>
      <p:sp>
        <p:nvSpPr>
          <p:cNvPr id="20" name="Shape 13"/>
          <p:cNvSpPr/>
          <p:nvPr/>
        </p:nvSpPr>
        <p:spPr>
          <a:xfrm>
            <a:off x="6280190" y="6278523"/>
            <a:ext cx="7556421" cy="862013"/>
          </a:xfrm>
          <a:prstGeom prst="roundRect">
            <a:avLst>
              <a:gd name="adj" fmla="val 2566"/>
            </a:avLst>
          </a:prstGeom>
          <a:solidFill>
            <a:srgbClr val="00184D"/>
          </a:solidFill>
          <a:ln/>
        </p:spPr>
      </p:sp>
      <p:pic>
        <p:nvPicPr>
          <p:cNvPr id="2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7589" y="6508909"/>
            <a:ext cx="184190" cy="147399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6759178" y="6521529"/>
            <a:ext cx="6930033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Impact: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Students who complete the educational modules before evaluation show 73% fewer critical weaknesses in their initial assessments.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5360"/>
            <a:ext cx="7304246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Five Dimensions of Evaluation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156103"/>
            <a:ext cx="3079909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README Quality &amp; Documentation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93790" y="2874169"/>
            <a:ext cx="3079909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Clarity of project explanation, setup instructions, and feature descriptions that help recruiters quickly understand your work.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4114681" y="2156103"/>
            <a:ext cx="3080028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Structure &amp; Organization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4114681" y="2874169"/>
            <a:ext cx="3080028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Logical file hierarchy, separation of concerns, and professional naming conventions that demonstrate architectural thinking.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435691" y="2156103"/>
            <a:ext cx="3079909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Commit History &amp; Consistency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435691" y="2874169"/>
            <a:ext cx="3079909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Meaningful commit messages, regular contribution patterns, and clear development progression showing sustained effort.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10756583" y="2156103"/>
            <a:ext cx="3080028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Testing Practices &amp; CI/CD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0756583" y="2874169"/>
            <a:ext cx="3080028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Automated test coverage, continuous integration setup, and deployment pipelines indicating production-grade development habits.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793790" y="4994315"/>
            <a:ext cx="3079909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Code Depth &amp; Maintainability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93790" y="5712381"/>
            <a:ext cx="3079909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Implementation quality, code readability, commenting practices, and architectural decisions that reflect professional standards.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8293"/>
            <a:ext cx="8793004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Common Repository Vulnerabilities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1616273"/>
            <a:ext cx="130428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Based on analysis of thousands of student portfolios, these critical weaknesses repeatedly trigger recruiter rejection: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93790" y="2430661"/>
            <a:ext cx="4219099" cy="2649141"/>
          </a:xfrm>
          <a:prstGeom prst="roundRect">
            <a:avLst>
              <a:gd name="adj" fmla="val 4142"/>
            </a:avLst>
          </a:prstGeom>
          <a:solidFill>
            <a:srgbClr val="07070C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07801"/>
            <a:ext cx="4219099" cy="91440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136" y="2141458"/>
            <a:ext cx="578406" cy="57840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787610" y="2286000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1009412" y="2912626"/>
            <a:ext cx="312015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Missing or Weak README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1009412" y="3329464"/>
            <a:ext cx="3787854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#1 portfolio killer. Without a clear README, recruiters can't quickly assess your project's value or complexity. Many close the tab within 30 seconds.</a:t>
            </a:r>
            <a:endParaRPr lang="en-US" sz="1500" dirty="0"/>
          </a:p>
        </p:txBody>
      </p:sp>
      <p:sp>
        <p:nvSpPr>
          <p:cNvPr id="10" name="Shape 6"/>
          <p:cNvSpPr/>
          <p:nvPr/>
        </p:nvSpPr>
        <p:spPr>
          <a:xfrm>
            <a:off x="5205651" y="2430661"/>
            <a:ext cx="4219099" cy="2649141"/>
          </a:xfrm>
          <a:prstGeom prst="roundRect">
            <a:avLst>
              <a:gd name="adj" fmla="val 4142"/>
            </a:avLst>
          </a:prstGeom>
          <a:solidFill>
            <a:srgbClr val="07070C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651" y="2407801"/>
            <a:ext cx="4219099" cy="91440"/>
          </a:xfrm>
          <a:prstGeom prst="rect">
            <a:avLst/>
          </a:prstGeom>
        </p:spPr>
      </p:pic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997" y="2141458"/>
            <a:ext cx="578406" cy="57840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199471" y="2286000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1800" dirty="0"/>
          </a:p>
        </p:txBody>
      </p:sp>
      <p:sp>
        <p:nvSpPr>
          <p:cNvPr id="14" name="Text 8"/>
          <p:cNvSpPr/>
          <p:nvPr/>
        </p:nvSpPr>
        <p:spPr>
          <a:xfrm>
            <a:off x="5421273" y="2912626"/>
            <a:ext cx="312646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No or Poor Test Coverage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5421273" y="3329464"/>
            <a:ext cx="3787854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Absence of tests signals inexperience with professional development practices. Recruiters question if you understand production-ready code.</a:t>
            </a:r>
            <a:endParaRPr lang="en-US" sz="1500" dirty="0"/>
          </a:p>
        </p:txBody>
      </p:sp>
      <p:sp>
        <p:nvSpPr>
          <p:cNvPr id="16" name="Shape 10"/>
          <p:cNvSpPr/>
          <p:nvPr/>
        </p:nvSpPr>
        <p:spPr>
          <a:xfrm>
            <a:off x="9617512" y="2430661"/>
            <a:ext cx="4219099" cy="2649141"/>
          </a:xfrm>
          <a:prstGeom prst="roundRect">
            <a:avLst>
              <a:gd name="adj" fmla="val 4142"/>
            </a:avLst>
          </a:prstGeom>
          <a:solidFill>
            <a:srgbClr val="07070C"/>
          </a:solidFill>
          <a:ln/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7512" y="2407801"/>
            <a:ext cx="4219099" cy="91440"/>
          </a:xfrm>
          <a:prstGeom prst="rect">
            <a:avLst/>
          </a:prstGeom>
        </p:spPr>
      </p:pic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7858" y="2141458"/>
            <a:ext cx="578406" cy="57840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1611332" y="2286000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1800" dirty="0"/>
          </a:p>
        </p:txBody>
      </p:sp>
      <p:sp>
        <p:nvSpPr>
          <p:cNvPr id="20" name="Text 12"/>
          <p:cNvSpPr/>
          <p:nvPr/>
        </p:nvSpPr>
        <p:spPr>
          <a:xfrm>
            <a:off x="9833134" y="2912626"/>
            <a:ext cx="3787854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Single Large or Inconsistent Commits</a:t>
            </a:r>
            <a:endParaRPr lang="en-US" sz="1850" dirty="0"/>
          </a:p>
        </p:txBody>
      </p:sp>
      <p:sp>
        <p:nvSpPr>
          <p:cNvPr id="21" name="Text 13"/>
          <p:cNvSpPr/>
          <p:nvPr/>
        </p:nvSpPr>
        <p:spPr>
          <a:xfrm>
            <a:off x="9833134" y="3630692"/>
            <a:ext cx="3787854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Commit history reveals work habits. One massive commit suggests poor version control practices or academic project submission mindset.</a:t>
            </a:r>
            <a:endParaRPr lang="en-US" sz="1500" dirty="0"/>
          </a:p>
        </p:txBody>
      </p:sp>
      <p:sp>
        <p:nvSpPr>
          <p:cNvPr id="22" name="Shape 14"/>
          <p:cNvSpPr/>
          <p:nvPr/>
        </p:nvSpPr>
        <p:spPr>
          <a:xfrm>
            <a:off x="793790" y="5561767"/>
            <a:ext cx="6424970" cy="2039541"/>
          </a:xfrm>
          <a:prstGeom prst="roundRect">
            <a:avLst>
              <a:gd name="adj" fmla="val 5380"/>
            </a:avLst>
          </a:prstGeom>
          <a:solidFill>
            <a:srgbClr val="07070C"/>
          </a:solidFill>
          <a:ln/>
        </p:spPr>
      </p:sp>
      <p:pic>
        <p:nvPicPr>
          <p:cNvPr id="23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538907"/>
            <a:ext cx="6424970" cy="91440"/>
          </a:xfrm>
          <a:prstGeom prst="rect">
            <a:avLst/>
          </a:prstGeom>
        </p:spPr>
      </p:pic>
      <p:pic>
        <p:nvPicPr>
          <p:cNvPr id="24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17012" y="5272564"/>
            <a:ext cx="578406" cy="578406"/>
          </a:xfrm>
          <a:prstGeom prst="rect">
            <a:avLst/>
          </a:prstGeom>
        </p:spPr>
      </p:pic>
      <p:sp>
        <p:nvSpPr>
          <p:cNvPr id="25" name="Text 15"/>
          <p:cNvSpPr/>
          <p:nvPr/>
        </p:nvSpPr>
        <p:spPr>
          <a:xfrm>
            <a:off x="3890486" y="5417106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1800" dirty="0"/>
          </a:p>
        </p:txBody>
      </p:sp>
      <p:sp>
        <p:nvSpPr>
          <p:cNvPr id="26" name="Text 16"/>
          <p:cNvSpPr/>
          <p:nvPr/>
        </p:nvSpPr>
        <p:spPr>
          <a:xfrm>
            <a:off x="1009412" y="6043732"/>
            <a:ext cx="367736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No CI/CD Pipeline Configured</a:t>
            </a:r>
            <a:endParaRPr lang="en-US" sz="1850" dirty="0"/>
          </a:p>
        </p:txBody>
      </p:sp>
      <p:sp>
        <p:nvSpPr>
          <p:cNvPr id="27" name="Text 17"/>
          <p:cNvSpPr/>
          <p:nvPr/>
        </p:nvSpPr>
        <p:spPr>
          <a:xfrm>
            <a:off x="1009412" y="6460569"/>
            <a:ext cx="5993725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Modern development requires automation. Missing pipelines indicate unfamiliarity with DevOps fundamentals expected in most roles.</a:t>
            </a:r>
            <a:endParaRPr lang="en-US" sz="1500" dirty="0"/>
          </a:p>
        </p:txBody>
      </p:sp>
      <p:sp>
        <p:nvSpPr>
          <p:cNvPr id="28" name="Shape 18"/>
          <p:cNvSpPr/>
          <p:nvPr/>
        </p:nvSpPr>
        <p:spPr>
          <a:xfrm>
            <a:off x="7411522" y="5561767"/>
            <a:ext cx="6425089" cy="2039541"/>
          </a:xfrm>
          <a:prstGeom prst="roundRect">
            <a:avLst>
              <a:gd name="adj" fmla="val 5380"/>
            </a:avLst>
          </a:prstGeom>
          <a:solidFill>
            <a:srgbClr val="07070C"/>
          </a:solidFill>
          <a:ln/>
        </p:spPr>
      </p:sp>
      <p:pic>
        <p:nvPicPr>
          <p:cNvPr id="29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1522" y="5538907"/>
            <a:ext cx="6425089" cy="91440"/>
          </a:xfrm>
          <a:prstGeom prst="rect">
            <a:avLst/>
          </a:prstGeom>
        </p:spPr>
      </p:pic>
      <p:pic>
        <p:nvPicPr>
          <p:cNvPr id="30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34863" y="5272564"/>
            <a:ext cx="578406" cy="578406"/>
          </a:xfrm>
          <a:prstGeom prst="rect">
            <a:avLst/>
          </a:prstGeom>
        </p:spPr>
      </p:pic>
      <p:sp>
        <p:nvSpPr>
          <p:cNvPr id="31" name="Text 19"/>
          <p:cNvSpPr/>
          <p:nvPr/>
        </p:nvSpPr>
        <p:spPr>
          <a:xfrm>
            <a:off x="10508337" y="5417106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</a:t>
            </a:r>
            <a:endParaRPr lang="en-US" sz="1800" dirty="0"/>
          </a:p>
        </p:txBody>
      </p:sp>
      <p:sp>
        <p:nvSpPr>
          <p:cNvPr id="32" name="Text 20"/>
          <p:cNvSpPr/>
          <p:nvPr/>
        </p:nvSpPr>
        <p:spPr>
          <a:xfrm>
            <a:off x="7627144" y="6043732"/>
            <a:ext cx="4557236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Unstructured Folders &amp; Unused Code</a:t>
            </a:r>
            <a:endParaRPr lang="en-US" sz="1850" dirty="0"/>
          </a:p>
        </p:txBody>
      </p:sp>
      <p:sp>
        <p:nvSpPr>
          <p:cNvPr id="33" name="Text 21"/>
          <p:cNvSpPr/>
          <p:nvPr/>
        </p:nvSpPr>
        <p:spPr>
          <a:xfrm>
            <a:off x="7627144" y="6460569"/>
            <a:ext cx="599384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Disorganized repositories with commented-out code, unused files, or flat folder structures reveal lack of architectural planning and maintenance.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86157"/>
            <a:ext cx="7267575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Fix First &amp; Improvement Roadmap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793790" y="1642943"/>
            <a:ext cx="258972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Intelligent Prioritization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93790" y="2078712"/>
            <a:ext cx="3172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RepoLens analyzes all weaknesses but highlights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6747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high-impact issues first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—the changes that will most dramatically improve recruiter perception.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793790" y="3320415"/>
            <a:ext cx="3172063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Not all fixes are equal. A compelling README has 10x more impact than fixing minor code style issues.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4388525" y="1642943"/>
            <a:ext cx="278796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Personalized Action Plans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4388525" y="2078712"/>
            <a:ext cx="396918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Every repository receives a custom improvement roadmap with: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4388525" y="2776061"/>
            <a:ext cx="396918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Specific issues ranked by priority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4388525" y="3107769"/>
            <a:ext cx="396918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Step-by-step implementation guidance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4388525" y="3439478"/>
            <a:ext cx="396918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Expected time investment per fix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4388525" y="3771186"/>
            <a:ext cx="396918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Examples of successful implementations</a:t>
            </a:r>
            <a:endParaRPr lang="en-US" sz="130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481274"/>
            <a:ext cx="850583" cy="1020723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1814393" y="465129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Current State</a:t>
            </a:r>
            <a:endParaRPr lang="en-US" sz="1650" dirty="0"/>
          </a:p>
        </p:txBody>
      </p:sp>
      <p:sp>
        <p:nvSpPr>
          <p:cNvPr id="15" name="Text 11"/>
          <p:cNvSpPr/>
          <p:nvPr/>
        </p:nvSpPr>
        <p:spPr>
          <a:xfrm>
            <a:off x="1814393" y="5019080"/>
            <a:ext cx="65358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Needs Improvement verdict with identified weaknesses</a:t>
            </a:r>
            <a:endParaRPr lang="en-US" sz="1300" dirty="0"/>
          </a:p>
        </p:txBody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501997"/>
            <a:ext cx="850583" cy="102072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814393" y="5672018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Targeted Fixes</a:t>
            </a:r>
            <a:endParaRPr lang="en-US" sz="1650" dirty="0"/>
          </a:p>
        </p:txBody>
      </p:sp>
      <p:sp>
        <p:nvSpPr>
          <p:cNvPr id="18" name="Text 13"/>
          <p:cNvSpPr/>
          <p:nvPr/>
        </p:nvSpPr>
        <p:spPr>
          <a:xfrm>
            <a:off x="1814393" y="6039803"/>
            <a:ext cx="65358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Address critical issues following prioritized roadmap</a:t>
            </a:r>
            <a:endParaRPr lang="en-US" sz="1300" dirty="0"/>
          </a:p>
        </p:txBody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522720"/>
            <a:ext cx="850583" cy="1020723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1814393" y="6692741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Production Ready</a:t>
            </a:r>
            <a:endParaRPr lang="en-US" sz="1650" dirty="0"/>
          </a:p>
        </p:txBody>
      </p:sp>
      <p:sp>
        <p:nvSpPr>
          <p:cNvPr id="21" name="Text 15"/>
          <p:cNvSpPr/>
          <p:nvPr/>
        </p:nvSpPr>
        <p:spPr>
          <a:xfrm>
            <a:off x="1814393" y="7060525"/>
            <a:ext cx="65358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Achieve recruiter-ready status with confidence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2025-12-14T09:19:20Z</dcterms:created>
  <dcterms:modified xsi:type="dcterms:W3CDTF">2025-12-14T09:19:20Z</dcterms:modified>
</cp:coreProperties>
</file>